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9" r:id="rId2"/>
    <p:sldId id="260" r:id="rId3"/>
    <p:sldId id="262" r:id="rId4"/>
    <p:sldId id="261" r:id="rId5"/>
    <p:sldId id="263" r:id="rId6"/>
    <p:sldId id="257" r:id="rId7"/>
    <p:sldId id="264" r:id="rId8"/>
    <p:sldId id="265" r:id="rId9"/>
    <p:sldId id="266" r:id="rId10"/>
    <p:sldId id="267" r:id="rId11"/>
    <p:sldId id="268" r:id="rId12"/>
    <p:sldId id="269" r:id="rId13"/>
    <p:sldId id="258" r:id="rId14"/>
    <p:sldId id="270" r:id="rId1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9" d="100"/>
          <a:sy n="69" d="100"/>
        </p:scale>
        <p:origin x="141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ru-RU" smtClean="0"/>
              <a:t>Образец заголовка</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ACCC7043-2950-4B3E-8A78-64C26154836B}" type="datetimeFigureOut">
              <a:rPr lang="ru-RU" smtClean="0"/>
              <a:t>03.09.2020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CCA4B88-3FAF-4F58-9E99-C6C0EBA8E983}" type="slidenum">
              <a:rPr lang="ru-RU" smtClean="0"/>
              <a:t>‹#›</a:t>
            </a:fld>
            <a:endParaRPr lang="ru-RU"/>
          </a:p>
        </p:txBody>
      </p:sp>
    </p:spTree>
    <p:extLst>
      <p:ext uri="{BB962C8B-B14F-4D97-AF65-F5344CB8AC3E}">
        <p14:creationId xmlns:p14="http://schemas.microsoft.com/office/powerpoint/2010/main" val="9252673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ACCC7043-2950-4B3E-8A78-64C26154836B}" type="datetimeFigureOut">
              <a:rPr lang="ru-RU" smtClean="0"/>
              <a:t>03.09.2020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CCA4B88-3FAF-4F58-9E99-C6C0EBA8E983}" type="slidenum">
              <a:rPr lang="ru-RU" smtClean="0"/>
              <a:t>‹#›</a:t>
            </a:fld>
            <a:endParaRPr lang="ru-RU"/>
          </a:p>
        </p:txBody>
      </p:sp>
    </p:spTree>
    <p:extLst>
      <p:ext uri="{BB962C8B-B14F-4D97-AF65-F5344CB8AC3E}">
        <p14:creationId xmlns:p14="http://schemas.microsoft.com/office/powerpoint/2010/main" val="33711241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ru-RU" smtClean="0"/>
              <a:t>Образец заголовка</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ACCC7043-2950-4B3E-8A78-64C26154836B}" type="datetimeFigureOut">
              <a:rPr lang="ru-RU" smtClean="0"/>
              <a:t>03.09.2020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CCA4B88-3FAF-4F58-9E99-C6C0EBA8E983}" type="slidenum">
              <a:rPr lang="ru-RU" smtClean="0"/>
              <a:t>‹#›</a:t>
            </a:fld>
            <a:endParaRPr lang="ru-RU"/>
          </a:p>
        </p:txBody>
      </p:sp>
    </p:spTree>
    <p:extLst>
      <p:ext uri="{BB962C8B-B14F-4D97-AF65-F5344CB8AC3E}">
        <p14:creationId xmlns:p14="http://schemas.microsoft.com/office/powerpoint/2010/main" val="37270141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ACCC7043-2950-4B3E-8A78-64C26154836B}" type="datetimeFigureOut">
              <a:rPr lang="ru-RU" smtClean="0"/>
              <a:t>03.09.2020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ECCA4B88-3FAF-4F58-9E99-C6C0EBA8E983}" type="slidenum">
              <a:rPr lang="ru-RU" smtClean="0"/>
              <a:t>‹#›</a:t>
            </a:fld>
            <a:endParaRPr lang="ru-RU"/>
          </a:p>
        </p:txBody>
      </p:sp>
    </p:spTree>
    <p:extLst>
      <p:ext uri="{BB962C8B-B14F-4D97-AF65-F5344CB8AC3E}">
        <p14:creationId xmlns:p14="http://schemas.microsoft.com/office/powerpoint/2010/main" val="7398710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29842" y="2505075"/>
            <a:ext cx="3868340"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29150" y="2505075"/>
            <a:ext cx="3887391"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ACCC7043-2950-4B3E-8A78-64C26154836B}" type="datetimeFigureOut">
              <a:rPr lang="ru-RU" smtClean="0"/>
              <a:t>03.09.2020</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ECCA4B88-3FAF-4F58-9E99-C6C0EBA8E983}" type="slidenum">
              <a:rPr lang="ru-RU" smtClean="0"/>
              <a:t>‹#›</a:t>
            </a:fld>
            <a:endParaRPr lang="ru-RU"/>
          </a:p>
        </p:txBody>
      </p:sp>
    </p:spTree>
    <p:extLst>
      <p:ext uri="{BB962C8B-B14F-4D97-AF65-F5344CB8AC3E}">
        <p14:creationId xmlns:p14="http://schemas.microsoft.com/office/powerpoint/2010/main" val="28860350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ACCC7043-2950-4B3E-8A78-64C26154836B}" type="datetimeFigureOut">
              <a:rPr lang="ru-RU" smtClean="0"/>
              <a:t>03.09.2020</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ECCA4B88-3FAF-4F58-9E99-C6C0EBA8E983}" type="slidenum">
              <a:rPr lang="ru-RU" smtClean="0"/>
              <a:t>‹#›</a:t>
            </a:fld>
            <a:endParaRPr lang="ru-RU"/>
          </a:p>
        </p:txBody>
      </p:sp>
    </p:spTree>
    <p:extLst>
      <p:ext uri="{BB962C8B-B14F-4D97-AF65-F5344CB8AC3E}">
        <p14:creationId xmlns:p14="http://schemas.microsoft.com/office/powerpoint/2010/main" val="2075275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CC7043-2950-4B3E-8A78-64C26154836B}" type="datetimeFigureOut">
              <a:rPr lang="ru-RU" smtClean="0"/>
              <a:t>03.09.2020</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ECCA4B88-3FAF-4F58-9E99-C6C0EBA8E983}" type="slidenum">
              <a:rPr lang="ru-RU" smtClean="0"/>
              <a:t>‹#›</a:t>
            </a:fld>
            <a:endParaRPr lang="ru-RU"/>
          </a:p>
        </p:txBody>
      </p:sp>
    </p:spTree>
    <p:extLst>
      <p:ext uri="{BB962C8B-B14F-4D97-AF65-F5344CB8AC3E}">
        <p14:creationId xmlns:p14="http://schemas.microsoft.com/office/powerpoint/2010/main" val="8122042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smtClean="0"/>
              <a:t>Образец заголовка</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ACCC7043-2950-4B3E-8A78-64C26154836B}" type="datetimeFigureOut">
              <a:rPr lang="ru-RU" smtClean="0"/>
              <a:t>03.09.2020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ECCA4B88-3FAF-4F58-9E99-C6C0EBA8E983}" type="slidenum">
              <a:rPr lang="ru-RU" smtClean="0"/>
              <a:t>‹#›</a:t>
            </a:fld>
            <a:endParaRPr lang="ru-RU"/>
          </a:p>
        </p:txBody>
      </p:sp>
    </p:spTree>
    <p:extLst>
      <p:ext uri="{BB962C8B-B14F-4D97-AF65-F5344CB8AC3E}">
        <p14:creationId xmlns:p14="http://schemas.microsoft.com/office/powerpoint/2010/main" val="27527629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ACCC7043-2950-4B3E-8A78-64C26154836B}" type="datetimeFigureOut">
              <a:rPr lang="ru-RU" smtClean="0"/>
              <a:t>03.09.2020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ECCA4B88-3FAF-4F58-9E99-C6C0EBA8E983}" type="slidenum">
              <a:rPr lang="ru-RU" smtClean="0"/>
              <a:t>‹#›</a:t>
            </a:fld>
            <a:endParaRPr lang="ru-RU"/>
          </a:p>
        </p:txBody>
      </p:sp>
    </p:spTree>
    <p:extLst>
      <p:ext uri="{BB962C8B-B14F-4D97-AF65-F5344CB8AC3E}">
        <p14:creationId xmlns:p14="http://schemas.microsoft.com/office/powerpoint/2010/main" val="8514363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ACCC7043-2950-4B3E-8A78-64C26154836B}" type="datetimeFigureOut">
              <a:rPr lang="ru-RU" smtClean="0"/>
              <a:t>03.09.2020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CCA4B88-3FAF-4F58-9E99-C6C0EBA8E983}" type="slidenum">
              <a:rPr lang="ru-RU" smtClean="0"/>
              <a:t>‹#›</a:t>
            </a:fld>
            <a:endParaRPr lang="ru-RU"/>
          </a:p>
        </p:txBody>
      </p:sp>
    </p:spTree>
    <p:extLst>
      <p:ext uri="{BB962C8B-B14F-4D97-AF65-F5344CB8AC3E}">
        <p14:creationId xmlns:p14="http://schemas.microsoft.com/office/powerpoint/2010/main" val="9017407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ACCC7043-2950-4B3E-8A78-64C26154836B}" type="datetimeFigureOut">
              <a:rPr lang="ru-RU" smtClean="0"/>
              <a:t>03.09.2020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CCA4B88-3FAF-4F58-9E99-C6C0EBA8E983}" type="slidenum">
              <a:rPr lang="ru-RU" smtClean="0"/>
              <a:t>‹#›</a:t>
            </a:fld>
            <a:endParaRPr lang="ru-RU"/>
          </a:p>
        </p:txBody>
      </p:sp>
    </p:spTree>
    <p:extLst>
      <p:ext uri="{BB962C8B-B14F-4D97-AF65-F5344CB8AC3E}">
        <p14:creationId xmlns:p14="http://schemas.microsoft.com/office/powerpoint/2010/main" val="15089826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CCC7043-2950-4B3E-8A78-64C26154836B}" type="datetimeFigureOut">
              <a:rPr lang="ru-RU" smtClean="0"/>
              <a:t>03.09.2020</a:t>
            </a:fld>
            <a:endParaRPr lang="ru-RU"/>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CA4B88-3FAF-4F58-9E99-C6C0EBA8E983}" type="slidenum">
              <a:rPr lang="ru-RU" smtClean="0"/>
              <a:t>‹#›</a:t>
            </a:fld>
            <a:endParaRPr lang="ru-RU"/>
          </a:p>
        </p:txBody>
      </p:sp>
    </p:spTree>
    <p:extLst>
      <p:ext uri="{BB962C8B-B14F-4D97-AF65-F5344CB8AC3E}">
        <p14:creationId xmlns:p14="http://schemas.microsoft.com/office/powerpoint/2010/main" val="148402292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5.wmf"/></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63381"/>
            <a:ext cx="7772400" cy="554037"/>
          </a:xfrm>
        </p:spPr>
        <p:txBody>
          <a:bodyPr>
            <a:normAutofit/>
          </a:bodyPr>
          <a:lstStyle/>
          <a:p>
            <a:pPr algn="just"/>
            <a:r>
              <a:rPr lang="ru-RU" sz="2800" b="1" dirty="0"/>
              <a:t>2.4 Особенности разработки скальных пород</a:t>
            </a:r>
            <a:endParaRPr lang="ru-RU" sz="2800" b="1" dirty="0"/>
          </a:p>
        </p:txBody>
      </p:sp>
      <p:sp>
        <p:nvSpPr>
          <p:cNvPr id="3" name="Подзаголовок 2"/>
          <p:cNvSpPr>
            <a:spLocks noGrp="1"/>
          </p:cNvSpPr>
          <p:nvPr>
            <p:ph type="subTitle" idx="1"/>
          </p:nvPr>
        </p:nvSpPr>
        <p:spPr>
          <a:xfrm>
            <a:off x="685800" y="1122218"/>
            <a:ext cx="7772400" cy="5070764"/>
          </a:xfrm>
        </p:spPr>
        <p:txBody>
          <a:bodyPr/>
          <a:lstStyle/>
          <a:p>
            <a:pPr indent="432000" algn="just">
              <a:lnSpc>
                <a:spcPct val="100000"/>
              </a:lnSpc>
              <a:spcBef>
                <a:spcPts val="0"/>
              </a:spcBef>
            </a:pPr>
            <a:r>
              <a:rPr lang="ru-RU" dirty="0"/>
              <a:t>В технологию разработки скальных пород включены следующие процессы:</a:t>
            </a:r>
          </a:p>
          <a:p>
            <a:pPr marL="342900" lvl="0" indent="-342900" algn="just">
              <a:buFont typeface="Wingdings" panose="05000000000000000000" pitchFamily="2" charset="2"/>
              <a:buChar char="Ø"/>
            </a:pPr>
            <a:r>
              <a:rPr lang="ru-RU" dirty="0"/>
              <a:t>вскрышные работы; </a:t>
            </a:r>
          </a:p>
          <a:p>
            <a:pPr marL="342900" lvl="0" indent="-342900" algn="just">
              <a:buFont typeface="Wingdings" panose="05000000000000000000" pitchFamily="2" charset="2"/>
              <a:buChar char="Ø"/>
            </a:pPr>
            <a:r>
              <a:rPr lang="ru-RU" dirty="0"/>
              <a:t>буровзрывные работы; </a:t>
            </a:r>
          </a:p>
          <a:p>
            <a:pPr marL="342900" lvl="0" indent="-342900" algn="just">
              <a:buFont typeface="Wingdings" panose="05000000000000000000" pitchFamily="2" charset="2"/>
              <a:buChar char="Ø"/>
            </a:pPr>
            <a:r>
              <a:rPr lang="ru-RU" dirty="0"/>
              <a:t>механическое рыхление горных пород; </a:t>
            </a:r>
          </a:p>
          <a:p>
            <a:pPr marL="342900" lvl="0" indent="-342900" algn="just">
              <a:buFont typeface="Wingdings" panose="05000000000000000000" pitchFamily="2" charset="2"/>
              <a:buChar char="Ø"/>
            </a:pPr>
            <a:r>
              <a:rPr lang="ru-RU" dirty="0"/>
              <a:t>выемочно-транспортные работы с использованием одноковшовых экскаваторов, скреперов, бульдозеров, погрузчиков; </a:t>
            </a:r>
          </a:p>
          <a:p>
            <a:pPr marL="342900" indent="-342900" algn="just">
              <a:buFont typeface="Wingdings" panose="05000000000000000000" pitchFamily="2" charset="2"/>
              <a:buChar char="Ø"/>
            </a:pPr>
            <a:r>
              <a:rPr lang="ru-RU" dirty="0"/>
              <a:t>подготовка горной массы в забое на передвижных камнедробильных установках крупного дробления для последующей отправки на камнедробильные заводы.</a:t>
            </a:r>
            <a:endParaRPr lang="ru-RU" dirty="0"/>
          </a:p>
        </p:txBody>
      </p:sp>
    </p:spTree>
    <p:extLst>
      <p:ext uri="{BB962C8B-B14F-4D97-AF65-F5344CB8AC3E}">
        <p14:creationId xmlns:p14="http://schemas.microsoft.com/office/powerpoint/2010/main" val="23212341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indent="457200" algn="just"/>
            <a:r>
              <a:rPr lang="ru-RU" sz="2800" b="1" dirty="0">
                <a:solidFill>
                  <a:srgbClr val="FF0000"/>
                </a:solidFill>
              </a:rPr>
              <a:t>Буровзрывные работы</a:t>
            </a:r>
            <a:r>
              <a:rPr lang="ru-RU" sz="2800" b="1" dirty="0"/>
              <a:t> — совокупность производственных процессов по отделению скальных горных пород от массива с помощью взрыва.</a:t>
            </a:r>
            <a:endParaRPr lang="ru-RU" sz="2800" b="1" dirty="0"/>
          </a:p>
        </p:txBody>
      </p:sp>
      <p:sp>
        <p:nvSpPr>
          <p:cNvPr id="3" name="Объект 2"/>
          <p:cNvSpPr>
            <a:spLocks noGrp="1"/>
          </p:cNvSpPr>
          <p:nvPr>
            <p:ph idx="1"/>
          </p:nvPr>
        </p:nvSpPr>
        <p:spPr>
          <a:xfrm>
            <a:off x="628649" y="2147455"/>
            <a:ext cx="8030441" cy="3657600"/>
          </a:xfrm>
        </p:spPr>
        <p:txBody>
          <a:bodyPr>
            <a:normAutofit lnSpcReduction="10000"/>
          </a:bodyPr>
          <a:lstStyle/>
          <a:p>
            <a:pPr marL="0" indent="457200" algn="just">
              <a:lnSpc>
                <a:spcPct val="110000"/>
              </a:lnSpc>
              <a:spcBef>
                <a:spcPts val="0"/>
              </a:spcBef>
              <a:buNone/>
            </a:pPr>
            <a:r>
              <a:rPr lang="ru-RU" dirty="0"/>
              <a:t>Взрывные выработки подразделяют </a:t>
            </a:r>
            <a:r>
              <a:rPr lang="ru-RU" b="1" dirty="0">
                <a:solidFill>
                  <a:srgbClr val="FF0000"/>
                </a:solidFill>
              </a:rPr>
              <a:t>на шпуры, скважины, котловые шпуры и скважины, рукава, зарядные камеры</a:t>
            </a:r>
            <a:r>
              <a:rPr lang="ru-RU" dirty="0"/>
              <a:t>. </a:t>
            </a:r>
            <a:endParaRPr lang="ru-RU" dirty="0" smtClean="0"/>
          </a:p>
          <a:p>
            <a:pPr marL="0" indent="457200" algn="just">
              <a:lnSpc>
                <a:spcPct val="110000"/>
              </a:lnSpc>
              <a:spcBef>
                <a:spcPts val="0"/>
              </a:spcBef>
              <a:buNone/>
            </a:pPr>
            <a:r>
              <a:rPr lang="ru-RU" b="1" dirty="0" smtClean="0"/>
              <a:t>Вспомогательными </a:t>
            </a:r>
            <a:r>
              <a:rPr lang="ru-RU" b="1" dirty="0"/>
              <a:t>выработками</a:t>
            </a:r>
            <a:r>
              <a:rPr lang="ru-RU" dirty="0"/>
              <a:t> являются вертикальные шурфы сечением 1,0×1,2 м и горизонтальные штольни и рассечки сечением 1,0×1,6 м. Шпуры и скважины бывают вертикальные, наклонные и горизонтальные</a:t>
            </a:r>
            <a:r>
              <a:rPr lang="ru-RU" dirty="0" smtClean="0"/>
              <a:t>.</a:t>
            </a:r>
          </a:p>
          <a:p>
            <a:pPr marL="0" indent="457200" algn="just">
              <a:lnSpc>
                <a:spcPct val="110000"/>
              </a:lnSpc>
              <a:spcBef>
                <a:spcPts val="0"/>
              </a:spcBef>
              <a:buNone/>
            </a:pPr>
            <a:endParaRPr lang="ru-RU" dirty="0"/>
          </a:p>
          <a:p>
            <a:pPr marL="0" indent="0">
              <a:buNone/>
            </a:pPr>
            <a:endParaRPr lang="ru-RU" b="1" dirty="0" smtClean="0"/>
          </a:p>
          <a:p>
            <a:pPr marL="0" indent="0">
              <a:buNone/>
            </a:pPr>
            <a:endParaRPr lang="ru-RU" dirty="0"/>
          </a:p>
        </p:txBody>
      </p:sp>
    </p:spTree>
    <p:extLst>
      <p:ext uri="{BB962C8B-B14F-4D97-AF65-F5344CB8AC3E}">
        <p14:creationId xmlns:p14="http://schemas.microsoft.com/office/powerpoint/2010/main" val="35573760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одержимое 2"/>
          <p:cNvSpPr txBox="1">
            <a:spLocks/>
          </p:cNvSpPr>
          <p:nvPr/>
        </p:nvSpPr>
        <p:spPr>
          <a:xfrm>
            <a:off x="0" y="404664"/>
            <a:ext cx="9144000" cy="3808042"/>
          </a:xfrm>
          <a:prstGeom prst="rect">
            <a:avLst/>
          </a:prstGeom>
        </p:spPr>
        <p:txBody>
          <a:bodyPr vert="horz" lIns="91440" tIns="45720" rIns="91440" bIns="45720" rtlCol="0">
            <a:noAutofit/>
          </a:bodyPr>
          <a:lstStyle/>
          <a:p>
            <a:r>
              <a:rPr lang="ru-RU" sz="1400" dirty="0"/>
              <a:t>По характеру разрушения породы в шпурах или скважинах различают два способа бурения: </a:t>
            </a:r>
            <a:endParaRPr lang="ru-RU" sz="1400" dirty="0"/>
          </a:p>
          <a:p>
            <a:r>
              <a:rPr lang="ru-RU" sz="1400" b="1" dirty="0"/>
              <a:t>механический</a:t>
            </a:r>
            <a:r>
              <a:rPr lang="ru-RU" sz="1400" dirty="0"/>
              <a:t> </a:t>
            </a:r>
            <a:r>
              <a:rPr lang="ru-RU" sz="1400" dirty="0"/>
              <a:t>и </a:t>
            </a:r>
            <a:r>
              <a:rPr lang="ru-RU" sz="1400" b="1" dirty="0"/>
              <a:t>термический</a:t>
            </a:r>
            <a:r>
              <a:rPr lang="ru-RU" sz="1400" dirty="0"/>
              <a:t>. </a:t>
            </a:r>
            <a:endParaRPr lang="ru-RU" sz="1400" dirty="0"/>
          </a:p>
          <a:p>
            <a:r>
              <a:rPr lang="ru-RU" sz="1400" dirty="0"/>
              <a:t>Способы </a:t>
            </a:r>
            <a:r>
              <a:rPr lang="ru-RU" sz="1400" dirty="0"/>
              <a:t>механического бурения: </a:t>
            </a:r>
            <a:r>
              <a:rPr lang="ru-RU" sz="1400" b="1" dirty="0"/>
              <a:t>ударный, вращательный и ударно-вращательный</a:t>
            </a:r>
            <a:r>
              <a:rPr lang="ru-RU" sz="1400" dirty="0"/>
              <a:t>. </a:t>
            </a:r>
            <a:endParaRPr lang="ru-RU" sz="1400" dirty="0"/>
          </a:p>
          <a:p>
            <a:r>
              <a:rPr lang="ru-RU" sz="1400" dirty="0"/>
              <a:t>При </a:t>
            </a:r>
            <a:r>
              <a:rPr lang="ru-RU" sz="1400" b="1" dirty="0"/>
              <a:t>вращательном бурении</a:t>
            </a:r>
            <a:r>
              <a:rPr lang="ru-RU" sz="1400" dirty="0"/>
              <a:t> разрушение породы происходит за счет вращательного и поступательного движения инструмента в форме резца</a:t>
            </a:r>
            <a:r>
              <a:rPr lang="ru-RU" sz="1400" dirty="0"/>
              <a:t>.</a:t>
            </a:r>
            <a:endParaRPr lang="ru-RU" sz="1400" dirty="0"/>
          </a:p>
          <a:p>
            <a:r>
              <a:rPr lang="ru-RU" sz="1400" b="1" dirty="0"/>
              <a:t>Вращательно-ударное </a:t>
            </a:r>
            <a:r>
              <a:rPr lang="ru-RU" sz="1400" b="1" dirty="0"/>
              <a:t>бурение</a:t>
            </a:r>
            <a:r>
              <a:rPr lang="ru-RU" sz="1400" dirty="0"/>
              <a:t> – сочетание двух способов. При этом срезаемая стружка имеет большую величину, чем при вращательном бурении</a:t>
            </a:r>
            <a:r>
              <a:rPr lang="ru-RU" sz="1400" dirty="0"/>
              <a:t>.</a:t>
            </a:r>
          </a:p>
          <a:p>
            <a:r>
              <a:rPr lang="ru-RU" sz="1400" b="1" dirty="0"/>
              <a:t>Термическое бурение</a:t>
            </a:r>
            <a:r>
              <a:rPr lang="ru-RU" sz="1400" dirty="0"/>
              <a:t> производится главным образом в породах с кремнистым основанием. Разрушение породы происходит за счет неравномерного нагревания и изменения структуры кварца под воздействием горячих газов, образующихся при сгорании топлива. 	</a:t>
            </a:r>
            <a:endParaRPr lang="ru-RU" sz="1400" b="1" dirty="0"/>
          </a:p>
          <a:p>
            <a:pPr marL="342900" indent="-342900">
              <a:spcBef>
                <a:spcPct val="20000"/>
              </a:spcBef>
              <a:defRPr/>
            </a:pPr>
            <a:endParaRPr lang="ru-RU" sz="1400" dirty="0"/>
          </a:p>
        </p:txBody>
      </p:sp>
      <p:sp>
        <p:nvSpPr>
          <p:cNvPr id="6" name="Содержимое 2"/>
          <p:cNvSpPr txBox="1">
            <a:spLocks/>
          </p:cNvSpPr>
          <p:nvPr/>
        </p:nvSpPr>
        <p:spPr>
          <a:xfrm>
            <a:off x="2627784" y="0"/>
            <a:ext cx="3744416" cy="504056"/>
          </a:xfrm>
          <a:prstGeom prst="rect">
            <a:avLst/>
          </a:prstGeom>
        </p:spPr>
        <p:txBody>
          <a:bodyPr vert="horz" lIns="91440" tIns="45720" rIns="91440" bIns="45720" rtlCol="0">
            <a:normAutofit/>
          </a:bodyPr>
          <a:lstStyle/>
          <a:p>
            <a:pPr algn="ctr">
              <a:lnSpc>
                <a:spcPct val="120000"/>
              </a:lnSpc>
            </a:pPr>
            <a:r>
              <a:rPr lang="ru-RU" sz="2000" b="1" dirty="0">
                <a:effectLst>
                  <a:outerShdw blurRad="38100" dist="38100" dir="2700000" algn="tl">
                    <a:srgbClr val="000000">
                      <a:alpha val="43137"/>
                    </a:srgbClr>
                  </a:outerShdw>
                </a:effectLst>
              </a:rPr>
              <a:t>Буровзрывные работы</a:t>
            </a:r>
          </a:p>
          <a:p>
            <a:pPr algn="ctr">
              <a:lnSpc>
                <a:spcPct val="120000"/>
              </a:lnSpc>
            </a:pPr>
            <a:endParaRPr lang="ru-RU" b="1" dirty="0"/>
          </a:p>
          <a:p>
            <a:pPr marL="342900" indent="-342900" algn="ctr">
              <a:spcBef>
                <a:spcPct val="20000"/>
              </a:spcBef>
              <a:defRPr/>
            </a:pPr>
            <a:endParaRPr lang="ru-RU" dirty="0"/>
          </a:p>
        </p:txBody>
      </p:sp>
      <p:sp>
        <p:nvSpPr>
          <p:cNvPr id="8" name="Содержимое 2"/>
          <p:cNvSpPr txBox="1">
            <a:spLocks/>
          </p:cNvSpPr>
          <p:nvPr/>
        </p:nvSpPr>
        <p:spPr>
          <a:xfrm>
            <a:off x="0" y="2564904"/>
            <a:ext cx="3312368" cy="1656184"/>
          </a:xfrm>
          <a:prstGeom prst="rect">
            <a:avLst/>
          </a:prstGeom>
        </p:spPr>
        <p:txBody>
          <a:bodyPr vert="horz" lIns="91440" tIns="45720" rIns="91440" bIns="45720" rtlCol="0">
            <a:noAutofit/>
          </a:bodyPr>
          <a:lstStyle/>
          <a:p>
            <a:r>
              <a:rPr lang="ru-RU" sz="1400" dirty="0"/>
              <a:t>Различают </a:t>
            </a:r>
            <a:r>
              <a:rPr lang="ru-RU" sz="1400" b="1" dirty="0"/>
              <a:t>следующие </a:t>
            </a:r>
            <a:r>
              <a:rPr lang="ru-RU" sz="1400" b="1" dirty="0"/>
              <a:t>методы зарядов</a:t>
            </a:r>
            <a:r>
              <a:rPr lang="ru-RU" sz="1400" dirty="0"/>
              <a:t>:</a:t>
            </a:r>
          </a:p>
          <a:p>
            <a:pPr>
              <a:buFont typeface="Arial" pitchFamily="34" charset="0"/>
              <a:buChar char="•"/>
            </a:pPr>
            <a:r>
              <a:rPr lang="ru-RU" sz="1400" dirty="0"/>
              <a:t>шпуровые</a:t>
            </a:r>
            <a:endParaRPr lang="ru-RU" sz="1400" dirty="0"/>
          </a:p>
          <a:p>
            <a:pPr>
              <a:buFont typeface="Arial" pitchFamily="34" charset="0"/>
              <a:buChar char="•"/>
            </a:pPr>
            <a:r>
              <a:rPr lang="ru-RU" sz="1400" dirty="0"/>
              <a:t>скважинных</a:t>
            </a:r>
            <a:endParaRPr lang="ru-RU" sz="1400" dirty="0"/>
          </a:p>
          <a:p>
            <a:pPr>
              <a:buFont typeface="Arial" pitchFamily="34" charset="0"/>
              <a:buChar char="•"/>
            </a:pPr>
            <a:r>
              <a:rPr lang="ru-RU" sz="1400" dirty="0"/>
              <a:t>котловых </a:t>
            </a:r>
            <a:r>
              <a:rPr lang="ru-RU" sz="1400" dirty="0"/>
              <a:t>(шпуровых и скважинных)</a:t>
            </a:r>
          </a:p>
          <a:p>
            <a:pPr>
              <a:buFont typeface="Arial" pitchFamily="34" charset="0"/>
              <a:buChar char="•"/>
            </a:pPr>
            <a:r>
              <a:rPr lang="ru-RU" sz="1400" dirty="0"/>
              <a:t>камерных</a:t>
            </a:r>
            <a:endParaRPr lang="ru-RU" sz="1400" dirty="0"/>
          </a:p>
          <a:p>
            <a:pPr>
              <a:buFont typeface="Arial" pitchFamily="34" charset="0"/>
              <a:buChar char="•"/>
            </a:pPr>
            <a:r>
              <a:rPr lang="ru-RU" sz="1400" dirty="0" err="1"/>
              <a:t>малокамерных</a:t>
            </a:r>
            <a:endParaRPr lang="ru-RU" sz="1400" dirty="0"/>
          </a:p>
          <a:p>
            <a:pPr>
              <a:buFont typeface="Arial" pitchFamily="34" charset="0"/>
              <a:buChar char="•"/>
            </a:pPr>
            <a:r>
              <a:rPr lang="ru-RU" sz="1400" dirty="0"/>
              <a:t>наружных </a:t>
            </a:r>
            <a:r>
              <a:rPr lang="ru-RU" sz="1400" dirty="0"/>
              <a:t>контактных и не контактных</a:t>
            </a:r>
          </a:p>
          <a:p>
            <a:pPr marL="342900" indent="-342900">
              <a:spcBef>
                <a:spcPct val="20000"/>
              </a:spcBef>
              <a:defRPr/>
            </a:pPr>
            <a:endParaRPr lang="ru-RU" sz="1400" dirty="0"/>
          </a:p>
        </p:txBody>
      </p:sp>
      <p:pic>
        <p:nvPicPr>
          <p:cNvPr id="21506" name="Picture 2"/>
          <p:cNvPicPr>
            <a:picLocks noChangeAspect="1" noChangeArrowheads="1"/>
          </p:cNvPicPr>
          <p:nvPr/>
        </p:nvPicPr>
        <p:blipFill>
          <a:blip r:embed="rId2" cstate="print"/>
          <a:srcRect/>
          <a:stretch>
            <a:fillRect/>
          </a:stretch>
        </p:blipFill>
        <p:spPr bwMode="auto">
          <a:xfrm>
            <a:off x="899592" y="4149080"/>
            <a:ext cx="2399194" cy="2016224"/>
          </a:xfrm>
          <a:prstGeom prst="rect">
            <a:avLst/>
          </a:prstGeom>
          <a:noFill/>
          <a:ln w="9525">
            <a:noFill/>
            <a:miter lim="800000"/>
            <a:headEnd/>
            <a:tailEnd/>
          </a:ln>
        </p:spPr>
      </p:pic>
      <p:pic>
        <p:nvPicPr>
          <p:cNvPr id="21507" name="Picture 3"/>
          <p:cNvPicPr>
            <a:picLocks noChangeAspect="1" noChangeArrowheads="1"/>
          </p:cNvPicPr>
          <p:nvPr/>
        </p:nvPicPr>
        <p:blipFill>
          <a:blip r:embed="rId3" cstate="print"/>
          <a:srcRect/>
          <a:stretch>
            <a:fillRect/>
          </a:stretch>
        </p:blipFill>
        <p:spPr bwMode="auto">
          <a:xfrm>
            <a:off x="4788024" y="4212706"/>
            <a:ext cx="2449496" cy="2028597"/>
          </a:xfrm>
          <a:prstGeom prst="rect">
            <a:avLst/>
          </a:prstGeom>
          <a:noFill/>
          <a:ln w="9525">
            <a:noFill/>
            <a:miter lim="800000"/>
            <a:headEnd/>
            <a:tailEnd/>
          </a:ln>
        </p:spPr>
      </p:pic>
      <p:sp>
        <p:nvSpPr>
          <p:cNvPr id="11" name="Содержимое 2"/>
          <p:cNvSpPr txBox="1">
            <a:spLocks/>
          </p:cNvSpPr>
          <p:nvPr/>
        </p:nvSpPr>
        <p:spPr>
          <a:xfrm>
            <a:off x="611560" y="6381328"/>
            <a:ext cx="2808312" cy="288032"/>
          </a:xfrm>
          <a:prstGeom prst="rect">
            <a:avLst/>
          </a:prstGeom>
        </p:spPr>
        <p:txBody>
          <a:bodyPr vert="horz" lIns="91440" tIns="45720" rIns="91440" bIns="45720" rtlCol="0">
            <a:noAutofit/>
          </a:bodyPr>
          <a:lstStyle/>
          <a:p>
            <a:r>
              <a:rPr lang="ru-RU" sz="1400" dirty="0"/>
              <a:t>Шпуровое зарядное  устройство</a:t>
            </a:r>
          </a:p>
        </p:txBody>
      </p:sp>
      <p:sp>
        <p:nvSpPr>
          <p:cNvPr id="12" name="Содержимое 2"/>
          <p:cNvSpPr txBox="1">
            <a:spLocks/>
          </p:cNvSpPr>
          <p:nvPr/>
        </p:nvSpPr>
        <p:spPr>
          <a:xfrm>
            <a:off x="4427984" y="6309320"/>
            <a:ext cx="4716016" cy="548680"/>
          </a:xfrm>
          <a:prstGeom prst="rect">
            <a:avLst/>
          </a:prstGeom>
        </p:spPr>
        <p:txBody>
          <a:bodyPr vert="horz" lIns="91440" tIns="45720" rIns="91440" bIns="45720" rtlCol="0">
            <a:noAutofit/>
          </a:bodyPr>
          <a:lstStyle/>
          <a:p>
            <a:r>
              <a:rPr lang="ru-RU" sz="1400" dirty="0"/>
              <a:t>а — котловой; б — камерный; 1 — взрывчатое вещество; 2 — воздушный промежуток; 3 — забой</a:t>
            </a:r>
            <a:endParaRPr lang="ru-RU" sz="1400" dirty="0"/>
          </a:p>
        </p:txBody>
      </p:sp>
    </p:spTree>
    <p:extLst>
      <p:ext uri="{BB962C8B-B14F-4D97-AF65-F5344CB8AC3E}">
        <p14:creationId xmlns:p14="http://schemas.microsoft.com/office/powerpoint/2010/main" val="46033353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28650" y="3616035"/>
            <a:ext cx="8210550" cy="1163783"/>
          </a:xfrm>
        </p:spPr>
        <p:txBody>
          <a:bodyPr>
            <a:normAutofit/>
          </a:bodyPr>
          <a:lstStyle/>
          <a:p>
            <a:pPr marL="0" indent="0">
              <a:buNone/>
            </a:pPr>
            <a:r>
              <a:rPr lang="ru-RU" sz="2200" dirty="0"/>
              <a:t>Рис. 2.</a:t>
            </a:r>
            <a:r>
              <a:rPr lang="kk-KZ" sz="2200" dirty="0"/>
              <a:t>4</a:t>
            </a:r>
            <a:r>
              <a:rPr lang="ru-RU" sz="2200" dirty="0"/>
              <a:t>.1. Взрывные выработки:</a:t>
            </a:r>
          </a:p>
          <a:p>
            <a:pPr marL="0" indent="0">
              <a:buNone/>
            </a:pPr>
            <a:r>
              <a:rPr lang="ru-RU" sz="2200" dirty="0"/>
              <a:t>1 - рукав; 2 - шурф; 3 - котловая скважина; 4 - скважины; 5 - шпур; 6 - зарядные камеры; 7 - рассечка; 8 - штольня</a:t>
            </a:r>
            <a:endParaRPr lang="ru-RU" sz="2200" dirty="0"/>
          </a:p>
        </p:txBody>
      </p:sp>
      <p:pic>
        <p:nvPicPr>
          <p:cNvPr id="5" name="Рисунок 4"/>
          <p:cNvPicPr/>
          <p:nvPr/>
        </p:nvPicPr>
        <p:blipFill>
          <a:blip r:embed="rId2"/>
          <a:stretch>
            <a:fillRect/>
          </a:stretch>
        </p:blipFill>
        <p:spPr>
          <a:xfrm>
            <a:off x="1831830" y="358489"/>
            <a:ext cx="5677333" cy="3116838"/>
          </a:xfrm>
          <a:prstGeom prst="rect">
            <a:avLst/>
          </a:prstGeom>
        </p:spPr>
      </p:pic>
      <p:sp>
        <p:nvSpPr>
          <p:cNvPr id="6" name="Rectangle 2"/>
          <p:cNvSpPr>
            <a:spLocks noChangeArrowheads="1"/>
          </p:cNvSpPr>
          <p:nvPr/>
        </p:nvSpPr>
        <p:spPr bwMode="auto">
          <a:xfrm>
            <a:off x="628649" y="4760755"/>
            <a:ext cx="7905751"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450850" algn="l" defTabSz="914400" rtl="0" eaLnBrk="0" fontAlgn="base" latinLnBrk="0" hangingPunct="0">
              <a:lnSpc>
                <a:spcPct val="100000"/>
              </a:lnSpc>
              <a:spcBef>
                <a:spcPct val="0"/>
              </a:spcBef>
              <a:spcAft>
                <a:spcPct val="0"/>
              </a:spcAft>
              <a:buClrTx/>
              <a:buSzTx/>
              <a:buFontTx/>
              <a:buNone/>
              <a:tabLst/>
            </a:pPr>
            <a:r>
              <a:rPr kumimoji="0" lang="ru-RU" altLang="ru-RU" sz="1600" b="1" i="0" u="sng"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Шпур</a:t>
            </a:r>
            <a:r>
              <a:rPr kumimoji="0" lang="ru-RU" altLang="ru-RU" sz="1600" b="0"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 искусственное цилиндрическое углубление в горной породе в бетоне в кирпичной кладке и т.д. диаметром до 75 мм и глубиной до 5 метров.</a:t>
            </a:r>
            <a:endParaRPr kumimoji="0" lang="ru-RU" altLang="ru-RU" sz="1600" b="1" i="0" u="sng"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ru-RU" altLang="ru-RU" sz="1600" b="1" i="0" u="sng"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Скважина</a:t>
            </a:r>
            <a:r>
              <a:rPr kumimoji="0" lang="ru-RU" altLang="ru-RU" sz="1600" b="0"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 искусственное цилиндрическое углубление диаметром более 75 мм при глубине до 5 метров и любого диаметра при глубине более 5 метров.</a:t>
            </a:r>
            <a:r>
              <a:rPr kumimoji="0" lang="ru-RU" altLang="ru-RU" sz="16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11346306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just"/>
            <a:r>
              <a:rPr lang="ru-RU" sz="2800" dirty="0"/>
              <a:t>Наибольшее применение нашли способы механического бурения: </a:t>
            </a:r>
            <a:r>
              <a:rPr lang="ru-RU" sz="2800" b="1" dirty="0"/>
              <a:t>ударный, вращательный и ударно-вращательный</a:t>
            </a:r>
            <a:r>
              <a:rPr lang="ru-RU" sz="2800" dirty="0"/>
              <a:t> </a:t>
            </a:r>
            <a:endParaRPr lang="ru-RU" sz="2800" dirty="0"/>
          </a:p>
        </p:txBody>
      </p:sp>
      <p:sp>
        <p:nvSpPr>
          <p:cNvPr id="3" name="Объект 2"/>
          <p:cNvSpPr>
            <a:spLocks noGrp="1"/>
          </p:cNvSpPr>
          <p:nvPr>
            <p:ph idx="1"/>
          </p:nvPr>
        </p:nvSpPr>
        <p:spPr>
          <a:xfrm>
            <a:off x="429491" y="5292435"/>
            <a:ext cx="8714509" cy="1288473"/>
          </a:xfrm>
        </p:spPr>
        <p:txBody>
          <a:bodyPr>
            <a:normAutofit fontScale="92500" lnSpcReduction="20000"/>
          </a:bodyPr>
          <a:lstStyle/>
          <a:p>
            <a:pPr marL="0" indent="0">
              <a:buNone/>
            </a:pPr>
            <a:r>
              <a:rPr lang="ru-RU" dirty="0"/>
              <a:t>Рис. 2.</a:t>
            </a:r>
            <a:r>
              <a:rPr lang="kk-KZ" dirty="0"/>
              <a:t>4</a:t>
            </a:r>
            <a:r>
              <a:rPr lang="ru-RU" dirty="0"/>
              <a:t>.2. Способы бурения: а - ударный; б - вращательный; в - ударно-вращательный; г - термический; 1 - резец; 2 - </a:t>
            </a:r>
            <a:r>
              <a:rPr lang="ru-RU" dirty="0" err="1"/>
              <a:t>пневмоударник</a:t>
            </a:r>
            <a:r>
              <a:rPr lang="ru-RU" dirty="0"/>
              <a:t>; 3 - штанга; 4 - электродвигатель; 5 - реактивная горелка; 6 - шарошка</a:t>
            </a:r>
            <a:endParaRPr lang="ru-RU" dirty="0"/>
          </a:p>
        </p:txBody>
      </p:sp>
      <p:pic>
        <p:nvPicPr>
          <p:cNvPr id="4" name="Рисунок 3"/>
          <p:cNvPicPr/>
          <p:nvPr/>
        </p:nvPicPr>
        <p:blipFill>
          <a:blip r:embed="rId2"/>
          <a:stretch>
            <a:fillRect/>
          </a:stretch>
        </p:blipFill>
        <p:spPr>
          <a:xfrm>
            <a:off x="1593272" y="1582882"/>
            <a:ext cx="6026727" cy="3557154"/>
          </a:xfrm>
          <a:prstGeom prst="rect">
            <a:avLst/>
          </a:prstGeom>
        </p:spPr>
      </p:pic>
    </p:spTree>
    <p:extLst>
      <p:ext uri="{BB962C8B-B14F-4D97-AF65-F5344CB8AC3E}">
        <p14:creationId xmlns:p14="http://schemas.microsoft.com/office/powerpoint/2010/main" val="36018163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2"/>
          <p:cNvSpPr txBox="1">
            <a:spLocks/>
          </p:cNvSpPr>
          <p:nvPr/>
        </p:nvSpPr>
        <p:spPr>
          <a:xfrm>
            <a:off x="0" y="260648"/>
            <a:ext cx="9144000" cy="2592288"/>
          </a:xfrm>
          <a:prstGeom prst="rect">
            <a:avLst/>
          </a:prstGeom>
        </p:spPr>
        <p:txBody>
          <a:bodyPr vert="horz" lIns="91440" tIns="45720" rIns="91440" bIns="45720" rtlCol="0">
            <a:noAutofit/>
          </a:bodyPr>
          <a:lstStyle/>
          <a:p>
            <a:r>
              <a:rPr lang="ru-RU" sz="1600" b="1" dirty="0"/>
              <a:t>Вторичное </a:t>
            </a:r>
            <a:r>
              <a:rPr lang="ru-RU" sz="1600" b="1" dirty="0"/>
              <a:t>дробление</a:t>
            </a:r>
          </a:p>
          <a:p>
            <a:endParaRPr lang="ru-RU" sz="1400" dirty="0"/>
          </a:p>
          <a:p>
            <a:r>
              <a:rPr lang="ru-RU" sz="1400" dirty="0"/>
              <a:t>К </a:t>
            </a:r>
            <a:r>
              <a:rPr lang="ru-RU" sz="1400" dirty="0"/>
              <a:t>негабаритным кускам относят такие, которые по своим размерам превышают технологическое оборудование. </a:t>
            </a:r>
          </a:p>
          <a:p>
            <a:r>
              <a:rPr lang="ru-RU" sz="1400" dirty="0"/>
              <a:t>- по вместимости ковша экскаватора (</a:t>
            </a:r>
            <a:r>
              <a:rPr lang="en-US" sz="1400" dirty="0"/>
              <a:t>q</a:t>
            </a:r>
            <a:r>
              <a:rPr lang="ru-RU" sz="1400" baseline="-25000" dirty="0"/>
              <a:t>э </a:t>
            </a:r>
            <a:r>
              <a:rPr lang="ru-RU" sz="1400" dirty="0"/>
              <a:t>, м)</a:t>
            </a:r>
          </a:p>
          <a:p>
            <a:r>
              <a:rPr lang="en-US" sz="1400" dirty="0"/>
              <a:t>L</a:t>
            </a:r>
            <a:r>
              <a:rPr lang="ru-RU" sz="1400" baseline="-25000" dirty="0"/>
              <a:t>г</a:t>
            </a:r>
            <a:r>
              <a:rPr lang="ru-RU" sz="1400" dirty="0"/>
              <a:t>=0,5</a:t>
            </a:r>
            <a:r>
              <a:rPr lang="ru-RU" sz="1400" baseline="30000" dirty="0"/>
              <a:t>3</a:t>
            </a:r>
            <a:r>
              <a:rPr lang="ru-RU" sz="1400" dirty="0"/>
              <a:t>√</a:t>
            </a:r>
            <a:r>
              <a:rPr lang="en-US" sz="1400" dirty="0"/>
              <a:t>q</a:t>
            </a:r>
            <a:r>
              <a:rPr lang="ru-RU" sz="1400" baseline="-25000" dirty="0"/>
              <a:t>э                                                                                              </a:t>
            </a:r>
            <a:endParaRPr lang="ru-RU" sz="1400" dirty="0"/>
          </a:p>
          <a:p>
            <a:r>
              <a:rPr lang="ru-RU" sz="1400" dirty="0"/>
              <a:t>- по ширине ленты конвейера (</a:t>
            </a:r>
            <a:r>
              <a:rPr lang="en-US" sz="1400" dirty="0"/>
              <a:t>B</a:t>
            </a:r>
            <a:r>
              <a:rPr lang="ru-RU" sz="1400" dirty="0"/>
              <a:t>, мм)</a:t>
            </a:r>
          </a:p>
          <a:p>
            <a:r>
              <a:rPr lang="en-US" sz="1400" dirty="0"/>
              <a:t>L</a:t>
            </a:r>
            <a:r>
              <a:rPr lang="ru-RU" sz="1400" baseline="-25000" dirty="0"/>
              <a:t>г</a:t>
            </a:r>
            <a:r>
              <a:rPr lang="ru-RU" sz="1400" dirty="0"/>
              <a:t>=0,5В+200 </a:t>
            </a:r>
            <a:r>
              <a:rPr lang="ru-RU" sz="1400" dirty="0"/>
              <a:t>мм</a:t>
            </a:r>
            <a:endParaRPr lang="ru-RU" sz="1400" dirty="0"/>
          </a:p>
          <a:p>
            <a:r>
              <a:rPr lang="ru-RU" sz="1400" dirty="0"/>
              <a:t>- по размеру загрузочного отверстия (А, мм) дробилки</a:t>
            </a:r>
          </a:p>
          <a:p>
            <a:r>
              <a:rPr lang="en-US" sz="1400" dirty="0"/>
              <a:t>L</a:t>
            </a:r>
            <a:r>
              <a:rPr lang="ru-RU" sz="1400" baseline="-25000" dirty="0" err="1"/>
              <a:t>г</a:t>
            </a:r>
            <a:r>
              <a:rPr lang="ru-RU" sz="1400" dirty="0" err="1"/>
              <a:t>=</a:t>
            </a:r>
            <a:r>
              <a:rPr lang="ru-RU" sz="1400" dirty="0"/>
              <a:t>(</a:t>
            </a:r>
            <a:r>
              <a:rPr lang="ru-RU" sz="1400" dirty="0"/>
              <a:t>0,8…0.85)А</a:t>
            </a:r>
            <a:endParaRPr lang="ru-RU" sz="1400" dirty="0"/>
          </a:p>
          <a:p>
            <a:r>
              <a:rPr lang="ru-RU" sz="1400" dirty="0"/>
              <a:t>Дробление </a:t>
            </a:r>
            <a:r>
              <a:rPr lang="ru-RU" sz="1400" dirty="0"/>
              <a:t>негабарита производится механическим способом (падающий груз со стрелы крана (экскаватора) и т.п.) или взрывным способом накладным и или шпуровыми зарядами.</a:t>
            </a:r>
          </a:p>
          <a:p>
            <a:r>
              <a:rPr lang="ru-RU" sz="1400" dirty="0"/>
              <a:t>	</a:t>
            </a:r>
            <a:endParaRPr lang="ru-RU" sz="1400" b="1" dirty="0"/>
          </a:p>
          <a:p>
            <a:pPr marL="342900" indent="-342900">
              <a:spcBef>
                <a:spcPct val="20000"/>
              </a:spcBef>
              <a:defRPr/>
            </a:pPr>
            <a:endParaRPr lang="ru-RU" sz="1400" dirty="0"/>
          </a:p>
        </p:txBody>
      </p:sp>
      <p:sp>
        <p:nvSpPr>
          <p:cNvPr id="3" name="Содержимое 2"/>
          <p:cNvSpPr txBox="1">
            <a:spLocks/>
          </p:cNvSpPr>
          <p:nvPr/>
        </p:nvSpPr>
        <p:spPr>
          <a:xfrm>
            <a:off x="0" y="3068960"/>
            <a:ext cx="9144000" cy="3456384"/>
          </a:xfrm>
          <a:prstGeom prst="rect">
            <a:avLst/>
          </a:prstGeom>
        </p:spPr>
        <p:txBody>
          <a:bodyPr vert="horz" lIns="91440" tIns="45720" rIns="91440" bIns="45720" rtlCol="0">
            <a:noAutofit/>
          </a:bodyPr>
          <a:lstStyle/>
          <a:p>
            <a:r>
              <a:rPr lang="ru-RU" sz="1400" dirty="0"/>
              <a:t>Для </a:t>
            </a:r>
            <a:r>
              <a:rPr lang="ru-RU" sz="1400" dirty="0"/>
              <a:t>нормальных условий производства погрузочных работ необходимо обеспечить достаточные габариты рабочей площадки, которая должна включать ширину экскаваторной </a:t>
            </a:r>
            <a:r>
              <a:rPr lang="ru-RU" sz="1400" dirty="0" err="1"/>
              <a:t>заходки</a:t>
            </a:r>
            <a:r>
              <a:rPr lang="ru-RU" sz="1400" dirty="0"/>
              <a:t>, проезжую часть для автосамосвалов, обочины с нагорной и низовой стороны. </a:t>
            </a:r>
          </a:p>
          <a:p>
            <a:r>
              <a:rPr lang="ru-RU" sz="1400" dirty="0"/>
              <a:t>Наибольшую </a:t>
            </a:r>
            <a:r>
              <a:rPr lang="ru-RU" sz="1400" dirty="0"/>
              <a:t>ширину проходки экскаватора принимают равной 1,5…1,7 радиуса черпания (прямая лопата). Для бесперебойной работы экскаватора необходимо иметь запас разрыхленной породы на 10 суток работы. </a:t>
            </a:r>
          </a:p>
          <a:p>
            <a:r>
              <a:rPr lang="ru-RU" sz="1400" dirty="0"/>
              <a:t>		</a:t>
            </a:r>
            <a:endParaRPr lang="ru-RU" sz="1400" dirty="0"/>
          </a:p>
          <a:p>
            <a:r>
              <a:rPr lang="ru-RU" sz="1400" b="1" dirty="0"/>
              <a:t>Расчетное </a:t>
            </a:r>
            <a:r>
              <a:rPr lang="ru-RU" sz="1400" b="1" dirty="0"/>
              <a:t>количество экскаваторов принимают по формуле:</a:t>
            </a:r>
          </a:p>
          <a:p>
            <a:endParaRPr lang="ru-RU" sz="1400" dirty="0"/>
          </a:p>
          <a:p>
            <a:endParaRPr lang="ru-RU" sz="1400" dirty="0"/>
          </a:p>
          <a:p>
            <a:r>
              <a:rPr lang="ru-RU" sz="1400" dirty="0"/>
              <a:t>где </a:t>
            </a:r>
            <a:r>
              <a:rPr lang="ru-RU" sz="1400" dirty="0"/>
              <a:t>П- </a:t>
            </a:r>
            <a:r>
              <a:rPr lang="ru-RU" sz="1400" dirty="0" err="1"/>
              <a:t>среднекалендарная</a:t>
            </a:r>
            <a:r>
              <a:rPr lang="ru-RU" sz="1400" dirty="0"/>
              <a:t> выработка карьера по сырью в </a:t>
            </a:r>
            <a:r>
              <a:rPr lang="ru-RU" sz="1400" dirty="0"/>
              <a:t>смену</a:t>
            </a:r>
            <a:endParaRPr lang="ru-RU" sz="1400" dirty="0"/>
          </a:p>
          <a:p>
            <a:r>
              <a:rPr lang="ru-RU" sz="1400" dirty="0"/>
              <a:t>К</a:t>
            </a:r>
            <a:r>
              <a:rPr lang="ru-RU" sz="1400" baseline="-25000" dirty="0"/>
              <a:t>Н</a:t>
            </a:r>
            <a:r>
              <a:rPr lang="ru-RU" sz="1400" dirty="0"/>
              <a:t> – коэффициент неравномерности подачи транспорта по погрузку, равный </a:t>
            </a:r>
            <a:r>
              <a:rPr lang="ru-RU" sz="1400" dirty="0"/>
              <a:t>1,1</a:t>
            </a:r>
            <a:endParaRPr lang="ru-RU" sz="1400" dirty="0"/>
          </a:p>
          <a:p>
            <a:r>
              <a:rPr lang="ru-RU" sz="1400" dirty="0"/>
              <a:t>П</a:t>
            </a:r>
            <a:r>
              <a:rPr lang="ru-RU" sz="1400" baseline="-25000" dirty="0"/>
              <a:t>Э</a:t>
            </a:r>
            <a:r>
              <a:rPr lang="ru-RU" sz="1400" dirty="0"/>
              <a:t>- производительность </a:t>
            </a:r>
            <a:r>
              <a:rPr lang="ru-RU" sz="1400" dirty="0"/>
              <a:t>экскаватора</a:t>
            </a:r>
            <a:endParaRPr lang="ru-RU" sz="1400" dirty="0"/>
          </a:p>
          <a:p>
            <a:r>
              <a:rPr lang="ru-RU" sz="1400" dirty="0"/>
              <a:t>К</a:t>
            </a:r>
            <a:r>
              <a:rPr lang="en-US" sz="1400" baseline="-25000" dirty="0"/>
              <a:t>U</a:t>
            </a:r>
            <a:r>
              <a:rPr lang="ru-RU" sz="1400" dirty="0"/>
              <a:t> – коэффициент использования </a:t>
            </a:r>
            <a:r>
              <a:rPr lang="ru-RU" sz="1400" dirty="0"/>
              <a:t>экскаватора</a:t>
            </a:r>
            <a:endParaRPr lang="ru-RU" sz="1400" dirty="0"/>
          </a:p>
          <a:p>
            <a:r>
              <a:rPr lang="ru-RU" sz="1400" b="1" dirty="0"/>
              <a:t> </a:t>
            </a:r>
            <a:endParaRPr lang="ru-RU" sz="1400" dirty="0"/>
          </a:p>
          <a:p>
            <a:r>
              <a:rPr lang="ru-RU" sz="1400" dirty="0"/>
              <a:t>	</a:t>
            </a:r>
            <a:endParaRPr lang="ru-RU" sz="1400" b="1" dirty="0"/>
          </a:p>
          <a:p>
            <a:pPr marL="342900" indent="-342900">
              <a:spcBef>
                <a:spcPct val="20000"/>
              </a:spcBef>
              <a:defRPr/>
            </a:pPr>
            <a:endParaRPr lang="ru-RU" sz="1400" dirty="0"/>
          </a:p>
        </p:txBody>
      </p:sp>
      <p:sp>
        <p:nvSpPr>
          <p:cNvPr id="22530" name="Rectangle 2"/>
          <p:cNvSpPr>
            <a:spLocks noChangeArrowheads="1"/>
          </p:cNvSpPr>
          <p:nvPr/>
        </p:nvSpPr>
        <p:spPr bwMode="auto">
          <a:xfrm>
            <a:off x="2"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22529" name="Object 1"/>
          <p:cNvGraphicFramePr>
            <a:graphicFrameLocks noChangeAspect="1"/>
          </p:cNvGraphicFramePr>
          <p:nvPr/>
        </p:nvGraphicFramePr>
        <p:xfrm>
          <a:off x="3851922" y="4653138"/>
          <a:ext cx="809625" cy="434975"/>
        </p:xfrm>
        <a:graphic>
          <a:graphicData uri="http://schemas.openxmlformats.org/presentationml/2006/ole">
            <mc:AlternateContent xmlns:mc="http://schemas.openxmlformats.org/markup-compatibility/2006">
              <mc:Choice xmlns:v="urn:schemas-microsoft-com:vml" Requires="v">
                <p:oleObj spid="_x0000_s1027" name="Формула" r:id="rId3" imgW="812520" imgH="431640" progId="Equation.3">
                  <p:embed/>
                </p:oleObj>
              </mc:Choice>
              <mc:Fallback>
                <p:oleObj name="Формула" r:id="rId3" imgW="812520" imgH="431640" progId="Equation.3">
                  <p:embed/>
                  <p:pic>
                    <p:nvPicPr>
                      <p:cNvPr id="22529"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51922" y="4653138"/>
                        <a:ext cx="809625" cy="4349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74398342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p:nvPr/>
        </p:nvPicPr>
        <p:blipFill>
          <a:blip r:embed="rId2"/>
          <a:stretch>
            <a:fillRect/>
          </a:stretch>
        </p:blipFill>
        <p:spPr>
          <a:xfrm>
            <a:off x="2035810" y="-8890"/>
            <a:ext cx="5072380" cy="6875780"/>
          </a:xfrm>
          <a:prstGeom prst="rect">
            <a:avLst/>
          </a:prstGeom>
        </p:spPr>
      </p:pic>
    </p:spTree>
    <p:extLst>
      <p:ext uri="{BB962C8B-B14F-4D97-AF65-F5344CB8AC3E}">
        <p14:creationId xmlns:p14="http://schemas.microsoft.com/office/powerpoint/2010/main" val="15564486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p:nvPr/>
        </p:nvPicPr>
        <p:blipFill>
          <a:blip r:embed="rId2"/>
          <a:stretch>
            <a:fillRect/>
          </a:stretch>
        </p:blipFill>
        <p:spPr>
          <a:xfrm>
            <a:off x="1532515" y="599614"/>
            <a:ext cx="5940425" cy="2721610"/>
          </a:xfrm>
          <a:prstGeom prst="rect">
            <a:avLst/>
          </a:prstGeom>
        </p:spPr>
      </p:pic>
      <p:pic>
        <p:nvPicPr>
          <p:cNvPr id="3" name="Рисунок 2"/>
          <p:cNvPicPr/>
          <p:nvPr/>
        </p:nvPicPr>
        <p:blipFill>
          <a:blip r:embed="rId3"/>
          <a:stretch>
            <a:fillRect/>
          </a:stretch>
        </p:blipFill>
        <p:spPr>
          <a:xfrm>
            <a:off x="1560224" y="4283017"/>
            <a:ext cx="5940425" cy="1506220"/>
          </a:xfrm>
          <a:prstGeom prst="rect">
            <a:avLst/>
          </a:prstGeom>
        </p:spPr>
      </p:pic>
    </p:spTree>
    <p:extLst>
      <p:ext uri="{BB962C8B-B14F-4D97-AF65-F5344CB8AC3E}">
        <p14:creationId xmlns:p14="http://schemas.microsoft.com/office/powerpoint/2010/main" val="32161363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659530" y="237898"/>
            <a:ext cx="3104504" cy="369332"/>
          </a:xfrm>
          <a:prstGeom prst="rect">
            <a:avLst/>
          </a:prstGeom>
        </p:spPr>
        <p:txBody>
          <a:bodyPr wrap="none">
            <a:spAutoFit/>
          </a:bodyPr>
          <a:lstStyle/>
          <a:p>
            <a:r>
              <a:rPr lang="ru-RU" b="1" dirty="0">
                <a:solidFill>
                  <a:srgbClr val="000000"/>
                </a:solidFill>
                <a:latin typeface="Times New Roman" panose="02020603050405020304" pitchFamily="18" charset="0"/>
                <a:ea typeface="Calibri" panose="020F0502020204030204" pitchFamily="34" charset="0"/>
              </a:rPr>
              <a:t>Метод скважинных зарядов</a:t>
            </a:r>
            <a:endParaRPr lang="ru-RU" dirty="0"/>
          </a:p>
        </p:txBody>
      </p:sp>
      <p:pic>
        <p:nvPicPr>
          <p:cNvPr id="3" name="Рисунок 2"/>
          <p:cNvPicPr>
            <a:picLocks noChangeAspect="1"/>
          </p:cNvPicPr>
          <p:nvPr/>
        </p:nvPicPr>
        <p:blipFill>
          <a:blip r:embed="rId2"/>
          <a:stretch>
            <a:fillRect/>
          </a:stretch>
        </p:blipFill>
        <p:spPr>
          <a:xfrm>
            <a:off x="1525732" y="724766"/>
            <a:ext cx="5372100" cy="2609850"/>
          </a:xfrm>
          <a:prstGeom prst="rect">
            <a:avLst/>
          </a:prstGeom>
        </p:spPr>
      </p:pic>
      <p:pic>
        <p:nvPicPr>
          <p:cNvPr id="4" name="Рисунок 3"/>
          <p:cNvPicPr>
            <a:picLocks noChangeAspect="1"/>
          </p:cNvPicPr>
          <p:nvPr/>
        </p:nvPicPr>
        <p:blipFill>
          <a:blip r:embed="rId3"/>
          <a:stretch>
            <a:fillRect/>
          </a:stretch>
        </p:blipFill>
        <p:spPr>
          <a:xfrm>
            <a:off x="942108" y="3705225"/>
            <a:ext cx="6961007" cy="2501612"/>
          </a:xfrm>
          <a:prstGeom prst="rect">
            <a:avLst/>
          </a:prstGeom>
        </p:spPr>
      </p:pic>
    </p:spTree>
    <p:extLst>
      <p:ext uri="{BB962C8B-B14F-4D97-AF65-F5344CB8AC3E}">
        <p14:creationId xmlns:p14="http://schemas.microsoft.com/office/powerpoint/2010/main" val="26667542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367413" y="997527"/>
            <a:ext cx="8460662" cy="4821382"/>
          </a:xfrm>
          <a:prstGeom prst="rect">
            <a:avLst/>
          </a:prstGeom>
        </p:spPr>
      </p:pic>
    </p:spTree>
    <p:extLst>
      <p:ext uri="{BB962C8B-B14F-4D97-AF65-F5344CB8AC3E}">
        <p14:creationId xmlns:p14="http://schemas.microsoft.com/office/powerpoint/2010/main" val="19571173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p:nvPr/>
        </p:nvPicPr>
        <p:blipFill>
          <a:blip r:embed="rId2"/>
          <a:stretch>
            <a:fillRect/>
          </a:stretch>
        </p:blipFill>
        <p:spPr>
          <a:xfrm>
            <a:off x="1562532" y="480146"/>
            <a:ext cx="5738813" cy="2803381"/>
          </a:xfrm>
          <a:prstGeom prst="rect">
            <a:avLst/>
          </a:prstGeom>
        </p:spPr>
      </p:pic>
      <p:pic>
        <p:nvPicPr>
          <p:cNvPr id="3" name="Рисунок 2"/>
          <p:cNvPicPr>
            <a:picLocks noChangeAspect="1"/>
          </p:cNvPicPr>
          <p:nvPr/>
        </p:nvPicPr>
        <p:blipFill>
          <a:blip r:embed="rId3"/>
          <a:stretch>
            <a:fillRect/>
          </a:stretch>
        </p:blipFill>
        <p:spPr>
          <a:xfrm>
            <a:off x="594878" y="3418609"/>
            <a:ext cx="8200473" cy="2538846"/>
          </a:xfrm>
          <a:prstGeom prst="rect">
            <a:avLst/>
          </a:prstGeom>
        </p:spPr>
      </p:pic>
    </p:spTree>
    <p:extLst>
      <p:ext uri="{BB962C8B-B14F-4D97-AF65-F5344CB8AC3E}">
        <p14:creationId xmlns:p14="http://schemas.microsoft.com/office/powerpoint/2010/main" val="22872916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p:nvPr/>
        </p:nvPicPr>
        <p:blipFill>
          <a:blip r:embed="rId2"/>
          <a:stretch>
            <a:fillRect/>
          </a:stretch>
        </p:blipFill>
        <p:spPr>
          <a:xfrm>
            <a:off x="1799791" y="358487"/>
            <a:ext cx="5418427" cy="2550968"/>
          </a:xfrm>
          <a:prstGeom prst="rect">
            <a:avLst/>
          </a:prstGeom>
        </p:spPr>
      </p:pic>
      <p:pic>
        <p:nvPicPr>
          <p:cNvPr id="3" name="Рисунок 2"/>
          <p:cNvPicPr>
            <a:picLocks noChangeAspect="1"/>
          </p:cNvPicPr>
          <p:nvPr/>
        </p:nvPicPr>
        <p:blipFill>
          <a:blip r:embed="rId3"/>
          <a:stretch>
            <a:fillRect/>
          </a:stretch>
        </p:blipFill>
        <p:spPr>
          <a:xfrm>
            <a:off x="328179" y="3227242"/>
            <a:ext cx="8222213" cy="2757921"/>
          </a:xfrm>
          <a:prstGeom prst="rect">
            <a:avLst/>
          </a:prstGeom>
        </p:spPr>
      </p:pic>
    </p:spTree>
    <p:extLst>
      <p:ext uri="{BB962C8B-B14F-4D97-AF65-F5344CB8AC3E}">
        <p14:creationId xmlns:p14="http://schemas.microsoft.com/office/powerpoint/2010/main" val="36548032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txBox="1">
            <a:spLocks/>
          </p:cNvSpPr>
          <p:nvPr/>
        </p:nvSpPr>
        <p:spPr>
          <a:xfrm>
            <a:off x="0" y="908720"/>
            <a:ext cx="9144000" cy="3168352"/>
          </a:xfrm>
          <a:prstGeom prst="rect">
            <a:avLst/>
          </a:prstGeom>
        </p:spPr>
        <p:txBody>
          <a:bodyPr vert="horz" lIns="91440" tIns="45720" rIns="91440" bIns="45720" rtlCol="0">
            <a:noAutofit/>
          </a:bodyPr>
          <a:lstStyle/>
          <a:p>
            <a:pPr algn="just"/>
            <a:r>
              <a:rPr lang="ru-RU" sz="1400" dirty="0"/>
              <a:t>Залежи обломочных горных пород, состоящие из смеси песка более 50 %, гравия и валунов, называют </a:t>
            </a:r>
            <a:r>
              <a:rPr lang="ru-RU" sz="1600" b="1" dirty="0"/>
              <a:t>песчано-гравийными месторождениями</a:t>
            </a:r>
            <a:r>
              <a:rPr lang="ru-RU" sz="1400" dirty="0"/>
              <a:t>. При содержании песка в смеси менее 50 % месторождения называют </a:t>
            </a:r>
            <a:r>
              <a:rPr lang="ru-RU" sz="1600" b="1" dirty="0"/>
              <a:t>гравийно-песчаными</a:t>
            </a:r>
            <a:r>
              <a:rPr lang="ru-RU" sz="1400" dirty="0"/>
              <a:t>.</a:t>
            </a:r>
          </a:p>
          <a:p>
            <a:pPr algn="just"/>
            <a:r>
              <a:rPr lang="ru-RU" sz="1400" dirty="0"/>
              <a:t>Разработку </a:t>
            </a:r>
            <a:r>
              <a:rPr lang="ru-RU" sz="1400" dirty="0"/>
              <a:t>и погрузку смеси в необводненных карьерах производят </a:t>
            </a:r>
            <a:r>
              <a:rPr lang="ru-RU" sz="1400" b="1" dirty="0"/>
              <a:t>экскаваторами, погрузчиками </a:t>
            </a:r>
            <a:r>
              <a:rPr lang="ru-RU" sz="1400" b="1" dirty="0"/>
              <a:t>с транспортированием </a:t>
            </a:r>
            <a:r>
              <a:rPr lang="ru-RU" sz="1400" b="1" dirty="0"/>
              <a:t>автомобилями-самосвалами</a:t>
            </a:r>
            <a:r>
              <a:rPr lang="ru-RU" sz="1400" dirty="0"/>
              <a:t>. </a:t>
            </a:r>
            <a:r>
              <a:rPr lang="ru-RU" sz="1400" dirty="0"/>
              <a:t> </a:t>
            </a:r>
            <a:r>
              <a:rPr lang="ru-RU" sz="1400" b="1" dirty="0"/>
              <a:t>Добычу</a:t>
            </a:r>
            <a:r>
              <a:rPr lang="ru-RU" sz="1400" b="1" i="1" dirty="0"/>
              <a:t> </a:t>
            </a:r>
            <a:r>
              <a:rPr lang="ru-RU" sz="1400" dirty="0"/>
              <a:t>песчано-гравийной смеси с </a:t>
            </a:r>
            <a:r>
              <a:rPr lang="ru-RU" sz="1400" b="1" dirty="0"/>
              <a:t>помощью гидромониторов</a:t>
            </a:r>
            <a:r>
              <a:rPr lang="ru-RU" sz="1400" dirty="0"/>
              <a:t> можно производить при разработке необводненных карьеров и наличии источников воды и электроэнергии.</a:t>
            </a:r>
            <a:r>
              <a:rPr lang="ru-RU" sz="1400" dirty="0"/>
              <a:t> </a:t>
            </a:r>
            <a:r>
              <a:rPr lang="ru-RU" sz="1400" dirty="0"/>
              <a:t>В </a:t>
            </a:r>
            <a:r>
              <a:rPr lang="ru-RU" sz="1400" dirty="0"/>
              <a:t>обводненных карьерах используют </a:t>
            </a:r>
            <a:r>
              <a:rPr lang="ru-RU" sz="1400" dirty="0"/>
              <a:t>также применяют </a:t>
            </a:r>
            <a:r>
              <a:rPr lang="ru-RU" sz="1400" b="1" dirty="0"/>
              <a:t>драглайны</a:t>
            </a:r>
            <a:r>
              <a:rPr lang="ru-RU" sz="1400" dirty="0"/>
              <a:t>.</a:t>
            </a:r>
          </a:p>
          <a:p>
            <a:endParaRPr lang="ru-RU" sz="1400" dirty="0"/>
          </a:p>
          <a:p>
            <a:pPr algn="just"/>
            <a:r>
              <a:rPr lang="ru-RU" sz="1400" dirty="0"/>
              <a:t>Различают </a:t>
            </a:r>
            <a:r>
              <a:rPr lang="ru-RU" sz="1400" b="1" dirty="0"/>
              <a:t>сезонный </a:t>
            </a:r>
            <a:r>
              <a:rPr lang="ru-RU" sz="1400" dirty="0"/>
              <a:t>и </a:t>
            </a:r>
            <a:r>
              <a:rPr lang="ru-RU" sz="1400" b="1" dirty="0"/>
              <a:t>круглогодичный</a:t>
            </a:r>
            <a:r>
              <a:rPr lang="ru-RU" sz="1400" dirty="0"/>
              <a:t> </a:t>
            </a:r>
            <a:r>
              <a:rPr lang="ru-RU" sz="1400" dirty="0"/>
              <a:t>режимы </a:t>
            </a:r>
            <a:r>
              <a:rPr lang="ru-RU" sz="1400" dirty="0"/>
              <a:t>работы. </a:t>
            </a:r>
            <a:endParaRPr lang="ru-RU" sz="1400" dirty="0"/>
          </a:p>
          <a:p>
            <a:pPr algn="just"/>
            <a:r>
              <a:rPr lang="ru-RU" sz="1400" dirty="0"/>
              <a:t>При </a:t>
            </a:r>
            <a:r>
              <a:rPr lang="ru-RU" sz="1400" b="1" dirty="0"/>
              <a:t>сезонном режиме работы </a:t>
            </a:r>
            <a:r>
              <a:rPr lang="ru-RU" sz="1400" dirty="0"/>
              <a:t>подготовка состоит в осушении и водоотливе. При глубине разработки до 15м осушение </a:t>
            </a:r>
            <a:r>
              <a:rPr lang="ru-RU" sz="1400" dirty="0"/>
              <a:t>- дренажными </a:t>
            </a:r>
            <a:r>
              <a:rPr lang="ru-RU" sz="1400" dirty="0"/>
              <a:t>канавами. При большей глубине </a:t>
            </a:r>
            <a:r>
              <a:rPr lang="ru-RU" sz="1400" dirty="0"/>
              <a:t>- </a:t>
            </a:r>
            <a:r>
              <a:rPr lang="ru-RU" sz="1400" dirty="0" err="1"/>
              <a:t>водопонижающие</a:t>
            </a:r>
            <a:r>
              <a:rPr lang="ru-RU" sz="1400" dirty="0"/>
              <a:t> скважины, оборудованные </a:t>
            </a:r>
            <a:r>
              <a:rPr lang="ru-RU" sz="1400" dirty="0" err="1"/>
              <a:t>погружными</a:t>
            </a:r>
            <a:r>
              <a:rPr lang="ru-RU" sz="1400" dirty="0"/>
              <a:t> насосами</a:t>
            </a:r>
            <a:r>
              <a:rPr lang="ru-RU" sz="1400" dirty="0"/>
              <a:t>.</a:t>
            </a:r>
          </a:p>
          <a:p>
            <a:r>
              <a:rPr lang="ru-RU" sz="1400" dirty="0"/>
              <a:t>В </a:t>
            </a:r>
            <a:r>
              <a:rPr lang="ru-RU" sz="1400" b="1" dirty="0"/>
              <a:t>зимнее время </a:t>
            </a:r>
            <a:r>
              <a:rPr lang="ru-RU" sz="1400" dirty="0"/>
              <a:t>происходит </a:t>
            </a:r>
            <a:r>
              <a:rPr lang="ru-RU" sz="1400" b="1" dirty="0"/>
              <a:t>промерзание </a:t>
            </a:r>
            <a:r>
              <a:rPr lang="ru-RU" sz="1400" b="1" dirty="0"/>
              <a:t>породы</a:t>
            </a:r>
            <a:r>
              <a:rPr lang="ru-RU" sz="1400" dirty="0"/>
              <a:t>. Промерзший верхний слой пород образует козырьки, которые необходимо сбить во избежание несчастных случаев. Предохранение породы от промерзания можно производить путем создания искусственного снегового покрова (1…1,5м), вспашкой поверхности на глубину до 50см, укрытием месторождения теплоизоляционными материалами (солома, листва, мох, шлак, опилки).</a:t>
            </a:r>
          </a:p>
          <a:p>
            <a:r>
              <a:rPr lang="ru-RU" sz="1400" dirty="0"/>
              <a:t>	</a:t>
            </a:r>
            <a:endParaRPr lang="ru-RU" sz="1400" b="1" dirty="0"/>
          </a:p>
          <a:p>
            <a:pPr marL="342900" indent="-342900">
              <a:spcBef>
                <a:spcPct val="20000"/>
              </a:spcBef>
              <a:defRPr/>
            </a:pPr>
            <a:endParaRPr lang="ru-RU" sz="1400" dirty="0"/>
          </a:p>
        </p:txBody>
      </p:sp>
      <p:sp>
        <p:nvSpPr>
          <p:cNvPr id="4" name="Содержимое 2"/>
          <p:cNvSpPr txBox="1">
            <a:spLocks/>
          </p:cNvSpPr>
          <p:nvPr/>
        </p:nvSpPr>
        <p:spPr>
          <a:xfrm>
            <a:off x="1331640" y="0"/>
            <a:ext cx="6264696" cy="908720"/>
          </a:xfrm>
          <a:prstGeom prst="rect">
            <a:avLst/>
          </a:prstGeom>
        </p:spPr>
        <p:txBody>
          <a:bodyPr vert="horz" lIns="91440" tIns="45720" rIns="91440" bIns="45720" rtlCol="0">
            <a:normAutofit/>
          </a:bodyPr>
          <a:lstStyle/>
          <a:p>
            <a:pPr algn="ctr">
              <a:lnSpc>
                <a:spcPct val="120000"/>
              </a:lnSpc>
            </a:pPr>
            <a:r>
              <a:rPr lang="ru-RU" sz="2000" b="1" dirty="0">
                <a:effectLst>
                  <a:outerShdw blurRad="38100" dist="38100" dir="2700000" algn="tl">
                    <a:srgbClr val="000000">
                      <a:alpha val="43137"/>
                    </a:srgbClr>
                  </a:outerShdw>
                </a:effectLst>
              </a:rPr>
              <a:t>Разработка месторождений </a:t>
            </a:r>
          </a:p>
          <a:p>
            <a:pPr algn="ctr">
              <a:lnSpc>
                <a:spcPct val="120000"/>
              </a:lnSpc>
            </a:pPr>
            <a:r>
              <a:rPr lang="ru-RU" sz="2000" b="1" dirty="0">
                <a:effectLst>
                  <a:outerShdw blurRad="38100" dist="38100" dir="2700000" algn="tl">
                    <a:srgbClr val="000000">
                      <a:alpha val="43137"/>
                    </a:srgbClr>
                  </a:outerShdw>
                </a:effectLst>
              </a:rPr>
              <a:t>обломочных горных пород</a:t>
            </a:r>
            <a:endParaRPr lang="ru-RU" sz="2000" b="1" dirty="0"/>
          </a:p>
          <a:p>
            <a:pPr marL="342900" indent="-342900" algn="ctr">
              <a:spcBef>
                <a:spcPct val="20000"/>
              </a:spcBef>
              <a:defRPr/>
            </a:pPr>
            <a:endParaRPr lang="ru-RU" dirty="0"/>
          </a:p>
        </p:txBody>
      </p:sp>
      <p:sp>
        <p:nvSpPr>
          <p:cNvPr id="10" name="Содержимое 2"/>
          <p:cNvSpPr txBox="1">
            <a:spLocks/>
          </p:cNvSpPr>
          <p:nvPr/>
        </p:nvSpPr>
        <p:spPr>
          <a:xfrm>
            <a:off x="0" y="4509120"/>
            <a:ext cx="9144000" cy="2088232"/>
          </a:xfrm>
          <a:prstGeom prst="rect">
            <a:avLst/>
          </a:prstGeom>
        </p:spPr>
        <p:txBody>
          <a:bodyPr vert="horz" lIns="91440" tIns="45720" rIns="91440" bIns="45720" rtlCol="0">
            <a:noAutofit/>
          </a:bodyPr>
          <a:lstStyle/>
          <a:p>
            <a:r>
              <a:rPr lang="ru-RU" sz="1600" b="1" i="1" dirty="0"/>
              <a:t>Карьерный </a:t>
            </a:r>
            <a:r>
              <a:rPr lang="ru-RU" sz="1600" b="1" i="1" dirty="0"/>
              <a:t>транспорт</a:t>
            </a:r>
            <a:endParaRPr lang="ru-RU" sz="1600" dirty="0"/>
          </a:p>
          <a:p>
            <a:r>
              <a:rPr lang="ru-RU" sz="1400" dirty="0"/>
              <a:t>При </a:t>
            </a:r>
            <a:r>
              <a:rPr lang="ru-RU" sz="1400" dirty="0"/>
              <a:t>небольшой мощности карьера и небольших расстояниях транспортирования более целесообразен автомобильный транспорт: </a:t>
            </a:r>
            <a:r>
              <a:rPr lang="ru-RU" sz="1600" b="1" dirty="0"/>
              <a:t>автомобили-самосвалы, самоходные </a:t>
            </a:r>
            <a:r>
              <a:rPr lang="ru-RU" sz="1600" b="1" dirty="0" err="1"/>
              <a:t>землевозы</a:t>
            </a:r>
            <a:r>
              <a:rPr lang="ru-RU" sz="1400" dirty="0"/>
              <a:t>.</a:t>
            </a:r>
          </a:p>
          <a:p>
            <a:r>
              <a:rPr lang="ru-RU" sz="1400" b="1" i="1" dirty="0"/>
              <a:t>Преимущества</a:t>
            </a:r>
            <a:r>
              <a:rPr lang="ru-RU" sz="1400" dirty="0"/>
              <a:t> </a:t>
            </a:r>
            <a:r>
              <a:rPr lang="ru-RU" sz="1400" dirty="0"/>
              <a:t>автотранспорта – оперативность, быстрая переброска автомобилей от одного экскаватора к другому. </a:t>
            </a:r>
            <a:r>
              <a:rPr lang="ru-RU" sz="1400" b="1" i="1" dirty="0"/>
              <a:t>Недостатки</a:t>
            </a:r>
            <a:r>
              <a:rPr lang="ru-RU" sz="1400" dirty="0"/>
              <a:t> – большие затраты, зависимость работы от климатических условий, плохая проходимость в слабых породах. Требуется устройство дорог.</a:t>
            </a:r>
          </a:p>
          <a:p>
            <a:r>
              <a:rPr lang="ru-RU" sz="1400" dirty="0"/>
              <a:t>При </a:t>
            </a:r>
            <a:r>
              <a:rPr lang="ru-RU" sz="1400" dirty="0"/>
              <a:t>дальности перевозки горной массы на расстояние до 1 км оказывается выгодным </a:t>
            </a:r>
            <a:r>
              <a:rPr lang="ru-RU" sz="1600" b="1" dirty="0"/>
              <a:t>конвейерный транспорт</a:t>
            </a:r>
            <a:r>
              <a:rPr lang="ru-RU" sz="1400" dirty="0"/>
              <a:t>. Возможны комбинация всех видов транспорта, которая в ряде случаев обеспечивает более дешевую доставку горной массы на КДЗ или на железную дорогу.</a:t>
            </a:r>
          </a:p>
          <a:p>
            <a:r>
              <a:rPr lang="ru-RU" sz="1400" dirty="0"/>
              <a:t>	</a:t>
            </a:r>
          </a:p>
        </p:txBody>
      </p:sp>
    </p:spTree>
    <p:extLst>
      <p:ext uri="{BB962C8B-B14F-4D97-AF65-F5344CB8AC3E}">
        <p14:creationId xmlns:p14="http://schemas.microsoft.com/office/powerpoint/2010/main" val="55623809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23455" y="461429"/>
            <a:ext cx="8007927" cy="5454314"/>
          </a:xfrm>
          <a:prstGeom prst="rect">
            <a:avLst/>
          </a:prstGeom>
        </p:spPr>
        <p:txBody>
          <a:bodyPr wrap="square">
            <a:spAutoFit/>
          </a:bodyPr>
          <a:lstStyle/>
          <a:p>
            <a:pPr indent="450215" algn="just">
              <a:lnSpc>
                <a:spcPct val="115000"/>
              </a:lnSpc>
              <a:spcAft>
                <a:spcPts val="0"/>
              </a:spcAft>
            </a:pPr>
            <a:r>
              <a:rPr lang="ru-RU" sz="1600" b="1" dirty="0">
                <a:latin typeface="Times New Roman" panose="02020603050405020304" pitchFamily="18" charset="0"/>
                <a:ea typeface="TimesNewRomanPS-BoldMT"/>
                <a:cs typeface="Times New Roman" panose="02020603050405020304" pitchFamily="18" charset="0"/>
              </a:rPr>
              <a:t>Контрольные вопросы к главе 2</a:t>
            </a:r>
            <a:endParaRPr lang="ru-RU"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15000"/>
              </a:lnSpc>
              <a:spcAft>
                <a:spcPts val="0"/>
              </a:spcAft>
            </a:pPr>
            <a:r>
              <a:rPr lang="ru-RU" sz="1600" dirty="0">
                <a:latin typeface="Times New Roman" panose="02020603050405020304" pitchFamily="18" charset="0"/>
                <a:ea typeface="TimesNewRomanPSMT"/>
                <a:cs typeface="Times New Roman" panose="02020603050405020304" pitchFamily="18" charset="0"/>
              </a:rPr>
              <a:t>1. Что называется карьером?</a:t>
            </a:r>
            <a:endParaRPr lang="ru-RU"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15000"/>
              </a:lnSpc>
              <a:spcAft>
                <a:spcPts val="0"/>
              </a:spcAft>
            </a:pPr>
            <a:r>
              <a:rPr lang="ru-RU" sz="1600" dirty="0">
                <a:latin typeface="Times New Roman" panose="02020603050405020304" pitchFamily="18" charset="0"/>
                <a:ea typeface="TimesNewRomanPSMT"/>
                <a:cs typeface="Times New Roman" panose="02020603050405020304" pitchFamily="18" charset="0"/>
              </a:rPr>
              <a:t>2. Какова классификация карьеров?</a:t>
            </a:r>
            <a:endParaRPr lang="ru-RU"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15000"/>
              </a:lnSpc>
              <a:spcAft>
                <a:spcPts val="0"/>
              </a:spcAft>
            </a:pPr>
            <a:r>
              <a:rPr lang="ru-RU" sz="1600" dirty="0">
                <a:latin typeface="Times New Roman" panose="02020603050405020304" pitchFamily="18" charset="0"/>
                <a:ea typeface="TimesNewRomanPSMT"/>
                <a:cs typeface="Times New Roman" panose="02020603050405020304" pitchFamily="18" charset="0"/>
              </a:rPr>
              <a:t>3. Какова классификация месторождений по категориям запасов?</a:t>
            </a:r>
            <a:endParaRPr lang="ru-RU"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15000"/>
              </a:lnSpc>
              <a:spcAft>
                <a:spcPts val="0"/>
              </a:spcAft>
            </a:pPr>
            <a:r>
              <a:rPr lang="ru-RU" sz="1600" dirty="0">
                <a:latin typeface="Times New Roman" panose="02020603050405020304" pitchFamily="18" charset="0"/>
                <a:ea typeface="TimesNewRomanPSMT"/>
                <a:cs typeface="Times New Roman" panose="02020603050405020304" pitchFamily="18" charset="0"/>
              </a:rPr>
              <a:t>4. Что входит в понятие «поиск месторождений»?</a:t>
            </a:r>
            <a:endParaRPr lang="ru-RU"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15000"/>
              </a:lnSpc>
              <a:spcAft>
                <a:spcPts val="0"/>
              </a:spcAft>
            </a:pPr>
            <a:r>
              <a:rPr lang="ru-RU" sz="1600" dirty="0">
                <a:latin typeface="Times New Roman" panose="02020603050405020304" pitchFamily="18" charset="0"/>
                <a:ea typeface="TimesNewRomanPSMT"/>
                <a:cs typeface="Times New Roman" panose="02020603050405020304" pitchFamily="18" charset="0"/>
              </a:rPr>
              <a:t>5. Что входит в понятие «предварительная разведка месторождения»?</a:t>
            </a:r>
            <a:endParaRPr lang="ru-RU"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15000"/>
              </a:lnSpc>
              <a:spcAft>
                <a:spcPts val="0"/>
              </a:spcAft>
            </a:pPr>
            <a:r>
              <a:rPr lang="ru-RU" sz="1600" dirty="0">
                <a:latin typeface="Times New Roman" panose="02020603050405020304" pitchFamily="18" charset="0"/>
                <a:ea typeface="TimesNewRomanPSMT"/>
                <a:cs typeface="Times New Roman" panose="02020603050405020304" pitchFamily="18" charset="0"/>
              </a:rPr>
              <a:t>6. Что входит в понятие «детальная разведка месторождения»?</a:t>
            </a:r>
            <a:endParaRPr lang="ru-RU"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15000"/>
              </a:lnSpc>
              <a:spcAft>
                <a:spcPts val="0"/>
              </a:spcAft>
            </a:pPr>
            <a:r>
              <a:rPr lang="ru-RU" sz="1600" dirty="0">
                <a:latin typeface="Times New Roman" panose="02020603050405020304" pitchFamily="18" charset="0"/>
                <a:ea typeface="TimesNewRomanPSMT"/>
                <a:cs typeface="Times New Roman" panose="02020603050405020304" pitchFamily="18" charset="0"/>
              </a:rPr>
              <a:t>7. Как определяется объем запасов каменного материала?</a:t>
            </a:r>
            <a:endParaRPr lang="ru-RU"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15000"/>
              </a:lnSpc>
              <a:spcAft>
                <a:spcPts val="0"/>
              </a:spcAft>
            </a:pPr>
            <a:r>
              <a:rPr lang="ru-RU" sz="1600" dirty="0">
                <a:latin typeface="Times New Roman" panose="02020603050405020304" pitchFamily="18" charset="0"/>
                <a:ea typeface="TimesNewRomanPSMT"/>
                <a:cs typeface="Times New Roman" panose="02020603050405020304" pitchFamily="18" charset="0"/>
              </a:rPr>
              <a:t>8. Из каких работ состоит технологический процесс разработки месторождения?</a:t>
            </a:r>
            <a:endParaRPr lang="ru-RU"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15000"/>
              </a:lnSpc>
              <a:spcAft>
                <a:spcPts val="0"/>
              </a:spcAft>
            </a:pPr>
            <a:r>
              <a:rPr lang="ru-RU" sz="1600" dirty="0">
                <a:latin typeface="Times New Roman" panose="02020603050405020304" pitchFamily="18" charset="0"/>
                <a:ea typeface="TimesNewRomanPSMT"/>
                <a:cs typeface="Times New Roman" panose="02020603050405020304" pitchFamily="18" charset="0"/>
              </a:rPr>
              <a:t>9. Как выполняются вскрышные работы?</a:t>
            </a:r>
            <a:endParaRPr lang="ru-RU"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15000"/>
              </a:lnSpc>
              <a:spcAft>
                <a:spcPts val="0"/>
              </a:spcAft>
            </a:pPr>
            <a:r>
              <a:rPr lang="ru-RU" sz="1600" dirty="0">
                <a:latin typeface="Times New Roman" panose="02020603050405020304" pitchFamily="18" charset="0"/>
                <a:ea typeface="TimesNewRomanPSMT"/>
                <a:cs typeface="Times New Roman" panose="02020603050405020304" pitchFamily="18" charset="0"/>
              </a:rPr>
              <a:t>10. Как выполняются буровзрывные работы?</a:t>
            </a:r>
            <a:endParaRPr lang="ru-RU"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15000"/>
              </a:lnSpc>
              <a:spcAft>
                <a:spcPts val="0"/>
              </a:spcAft>
            </a:pPr>
            <a:r>
              <a:rPr lang="ru-RU" sz="1600" dirty="0">
                <a:latin typeface="Times New Roman" panose="02020603050405020304" pitchFamily="18" charset="0"/>
                <a:ea typeface="TimesNewRomanPSMT"/>
                <a:cs typeface="Times New Roman" panose="02020603050405020304" pitchFamily="18" charset="0"/>
              </a:rPr>
              <a:t>11. Какие взрывчатые вещества применяются при разработке горных пород?</a:t>
            </a:r>
            <a:endParaRPr lang="ru-RU"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15000"/>
              </a:lnSpc>
              <a:spcAft>
                <a:spcPts val="0"/>
              </a:spcAft>
            </a:pPr>
            <a:r>
              <a:rPr lang="ru-RU" sz="1600" dirty="0">
                <a:latin typeface="Times New Roman" panose="02020603050405020304" pitchFamily="18" charset="0"/>
                <a:ea typeface="TimesNewRomanPSMT"/>
                <a:cs typeface="Times New Roman" panose="02020603050405020304" pitchFamily="18" charset="0"/>
              </a:rPr>
              <a:t>12. Какова классификация взрывчатых веществ по степени опасности?</a:t>
            </a:r>
            <a:endParaRPr lang="ru-RU"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15000"/>
              </a:lnSpc>
              <a:spcAft>
                <a:spcPts val="0"/>
              </a:spcAft>
            </a:pPr>
            <a:r>
              <a:rPr lang="ru-RU" sz="1600" dirty="0">
                <a:latin typeface="Times New Roman" panose="02020603050405020304" pitchFamily="18" charset="0"/>
                <a:ea typeface="TimesNewRomanPSMT"/>
                <a:cs typeface="Times New Roman" panose="02020603050405020304" pitchFamily="18" charset="0"/>
              </a:rPr>
              <a:t>13. Техника безопасности при проведении буровзрывных работ.</a:t>
            </a:r>
            <a:endParaRPr lang="ru-RU"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15000"/>
              </a:lnSpc>
              <a:spcAft>
                <a:spcPts val="0"/>
              </a:spcAft>
            </a:pPr>
            <a:r>
              <a:rPr lang="ru-RU" sz="1600" dirty="0">
                <a:latin typeface="Times New Roman" panose="02020603050405020304" pitchFamily="18" charset="0"/>
                <a:ea typeface="TimesNewRomanPSMT"/>
                <a:cs typeface="Times New Roman" panose="02020603050405020304" pitchFamily="18" charset="0"/>
              </a:rPr>
              <a:t>14. Как определяется расстояние между рядами скважин?</a:t>
            </a:r>
            <a:endParaRPr lang="ru-RU"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15000"/>
              </a:lnSpc>
              <a:spcAft>
                <a:spcPts val="0"/>
              </a:spcAft>
            </a:pPr>
            <a:r>
              <a:rPr lang="ru-RU" sz="1600" dirty="0">
                <a:latin typeface="Times New Roman" panose="02020603050405020304" pitchFamily="18" charset="0"/>
                <a:ea typeface="TimesNewRomanPSMT"/>
                <a:cs typeface="Times New Roman" panose="02020603050405020304" pitchFamily="18" charset="0"/>
              </a:rPr>
              <a:t>15. Как определяется расстояние между скважинами?</a:t>
            </a:r>
            <a:endParaRPr lang="ru-RU"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15000"/>
              </a:lnSpc>
              <a:spcAft>
                <a:spcPts val="0"/>
              </a:spcAft>
            </a:pPr>
            <a:r>
              <a:rPr lang="ru-RU" sz="1600" dirty="0">
                <a:latin typeface="Times New Roman" panose="02020603050405020304" pitchFamily="18" charset="0"/>
                <a:ea typeface="TimesNewRomanPSMT"/>
                <a:cs typeface="Times New Roman" panose="02020603050405020304" pitchFamily="18" charset="0"/>
              </a:rPr>
              <a:t>16. Как определить величину заряда ВВ?</a:t>
            </a:r>
            <a:endParaRPr lang="ru-RU"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15000"/>
              </a:lnSpc>
              <a:spcAft>
                <a:spcPts val="0"/>
              </a:spcAft>
            </a:pPr>
            <a:r>
              <a:rPr lang="ru-RU" sz="1600" dirty="0">
                <a:latin typeface="Times New Roman" panose="02020603050405020304" pitchFamily="18" charset="0"/>
                <a:ea typeface="TimesNewRomanPSMT"/>
                <a:cs typeface="Times New Roman" panose="02020603050405020304" pitchFamily="18" charset="0"/>
              </a:rPr>
              <a:t>17. Какими способами разрабатываются месторождения песка и гравийно-</a:t>
            </a:r>
            <a:endParaRPr lang="ru-RU"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15000"/>
              </a:lnSpc>
              <a:spcAft>
                <a:spcPts val="0"/>
              </a:spcAft>
            </a:pPr>
            <a:r>
              <a:rPr lang="ru-RU" sz="1600" dirty="0" err="1">
                <a:latin typeface="Times New Roman" panose="02020603050405020304" pitchFamily="18" charset="0"/>
                <a:ea typeface="TimesNewRomanPSMT"/>
                <a:cs typeface="Times New Roman" panose="02020603050405020304" pitchFamily="18" charset="0"/>
              </a:rPr>
              <a:t>песчанных</a:t>
            </a:r>
            <a:r>
              <a:rPr lang="ru-RU" sz="1600" dirty="0">
                <a:latin typeface="Times New Roman" panose="02020603050405020304" pitchFamily="18" charset="0"/>
                <a:ea typeface="TimesNewRomanPSMT"/>
                <a:cs typeface="Times New Roman" panose="02020603050405020304" pitchFamily="18" charset="0"/>
              </a:rPr>
              <a:t> смесей?</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29525880"/>
      </p:ext>
    </p:extLst>
  </p:cSld>
  <p:clrMapOvr>
    <a:masterClrMapping/>
  </p:clrMapOvr>
</p:sld>
</file>

<file path=ppt/theme/theme1.xml><?xml version="1.0" encoding="utf-8"?>
<a:theme xmlns:a="http://schemas.openxmlformats.org/drawingml/2006/main" name="Тема Office">
  <a:themeElements>
    <a:clrScheme name="Тема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Тема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353</TotalTime>
  <Words>902</Words>
  <Application>Microsoft Office PowerPoint</Application>
  <PresentationFormat>Экран (4:3)</PresentationFormat>
  <Paragraphs>90</Paragraphs>
  <Slides>14</Slides>
  <Notes>0</Notes>
  <HiddenSlides>0</HiddenSlides>
  <MMClips>0</MMClips>
  <ScaleCrop>false</ScaleCrop>
  <HeadingPairs>
    <vt:vector size="8" baseType="variant">
      <vt:variant>
        <vt:lpstr>Использованные шрифты</vt:lpstr>
      </vt:variant>
      <vt:variant>
        <vt:i4>7</vt:i4>
      </vt:variant>
      <vt:variant>
        <vt:lpstr>Тема</vt:lpstr>
      </vt:variant>
      <vt:variant>
        <vt:i4>1</vt:i4>
      </vt:variant>
      <vt:variant>
        <vt:lpstr>Внедренные серверы OLE</vt:lpstr>
      </vt:variant>
      <vt:variant>
        <vt:i4>1</vt:i4>
      </vt:variant>
      <vt:variant>
        <vt:lpstr>Заголовки слайдов</vt:lpstr>
      </vt:variant>
      <vt:variant>
        <vt:i4>14</vt:i4>
      </vt:variant>
    </vt:vector>
  </HeadingPairs>
  <TitlesOfParts>
    <vt:vector size="23" baseType="lpstr">
      <vt:lpstr>Arial</vt:lpstr>
      <vt:lpstr>Calibri</vt:lpstr>
      <vt:lpstr>Calibri Light</vt:lpstr>
      <vt:lpstr>Times New Roman</vt:lpstr>
      <vt:lpstr>TimesNewRomanPS-BoldMT</vt:lpstr>
      <vt:lpstr>TimesNewRomanPSMT</vt:lpstr>
      <vt:lpstr>Wingdings</vt:lpstr>
      <vt:lpstr>Тема Office</vt:lpstr>
      <vt:lpstr>Формула</vt:lpstr>
      <vt:lpstr>2.4 Особенности разработки скальных пород</vt:lpstr>
      <vt:lpstr>Буровзрывные работы — совокупность производственных процессов по отделению скальных горных пород от массива с помощью взрыва.</vt:lpstr>
      <vt:lpstr>Презентация PowerPoint</vt:lpstr>
      <vt:lpstr>Презентация PowerPoint</vt:lpstr>
      <vt:lpstr>Наибольшее применение нашли способы механического бурения: ударный, вращательный и ударно-вращательный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Bakytbek</dc:creator>
  <cp:lastModifiedBy>Bakytbek</cp:lastModifiedBy>
  <cp:revision>6</cp:revision>
  <dcterms:created xsi:type="dcterms:W3CDTF">2020-09-03T07:54:57Z</dcterms:created>
  <dcterms:modified xsi:type="dcterms:W3CDTF">2020-09-03T13:47:58Z</dcterms:modified>
</cp:coreProperties>
</file>